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0" r:id="rId3"/>
    <p:sldId id="281" r:id="rId4"/>
    <p:sldId id="288" r:id="rId5"/>
    <p:sldId id="287" r:id="rId6"/>
    <p:sldId id="282" r:id="rId7"/>
    <p:sldId id="283" r:id="rId8"/>
    <p:sldId id="284" r:id="rId9"/>
    <p:sldId id="295" r:id="rId10"/>
    <p:sldId id="291" r:id="rId11"/>
    <p:sldId id="293" r:id="rId12"/>
    <p:sldId id="294" r:id="rId13"/>
    <p:sldId id="292" r:id="rId14"/>
    <p:sldId id="298" r:id="rId15"/>
    <p:sldId id="300" r:id="rId16"/>
    <p:sldId id="297" r:id="rId17"/>
    <p:sldId id="299" r:id="rId18"/>
    <p:sldId id="305" r:id="rId19"/>
    <p:sldId id="309" r:id="rId20"/>
    <p:sldId id="301" r:id="rId21"/>
    <p:sldId id="302" r:id="rId22"/>
    <p:sldId id="306" r:id="rId23"/>
    <p:sldId id="303" r:id="rId24"/>
    <p:sldId id="307" r:id="rId25"/>
    <p:sldId id="310" r:id="rId26"/>
    <p:sldId id="308" r:id="rId27"/>
    <p:sldId id="311" r:id="rId28"/>
    <p:sldId id="312" r:id="rId29"/>
    <p:sldId id="314" r:id="rId30"/>
    <p:sldId id="315" r:id="rId31"/>
    <p:sldId id="316" r:id="rId32"/>
    <p:sldId id="317" r:id="rId33"/>
    <p:sldId id="27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735"/>
    <a:srgbClr val="A5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/>
    <p:restoredTop sz="55034"/>
  </p:normalViewPr>
  <p:slideViewPr>
    <p:cSldViewPr snapToGrid="0" snapToObjects="1">
      <p:cViewPr varScale="1">
        <p:scale>
          <a:sx n="67" d="100"/>
          <a:sy n="67" d="100"/>
        </p:scale>
        <p:origin x="2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1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0F98B-62A6-6D46-848A-1FE717EA371D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F4460-453B-4749-94C9-ECBE9199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71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20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8700" y="506413"/>
            <a:ext cx="2260600" cy="1273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1914203"/>
            <a:ext cx="5486400" cy="67710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83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32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176213"/>
            <a:ext cx="3213100" cy="1806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2304621"/>
            <a:ext cx="5486400" cy="5822237"/>
          </a:xfr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50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32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78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78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4513" y="515938"/>
            <a:ext cx="3228975" cy="181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2571750"/>
            <a:ext cx="5486400" cy="6818830"/>
          </a:xfr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6267235" y="8685213"/>
            <a:ext cx="589177" cy="458787"/>
          </a:xfrm>
        </p:spPr>
        <p:txBody>
          <a:bodyPr/>
          <a:lstStyle/>
          <a:p>
            <a:fld id="{586F4460-453B-4749-94C9-ECBE9199CF4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7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4746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691633"/>
            <a:ext cx="5486400" cy="7342812"/>
          </a:xfr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7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9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9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4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5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31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79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20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63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94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90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70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65252" y="4400550"/>
            <a:ext cx="5486400" cy="3600450"/>
          </a:xfrm>
        </p:spPr>
        <p:txBody>
          <a:bodyPr/>
          <a:lstStyle/>
          <a:p>
            <a:pPr fontAlgn="base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3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37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61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12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4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24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7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7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91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4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2079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445054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40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8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7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27507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4391" y="311510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703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46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7A9D6-8A01-464B-AC6C-6A39719F8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316" y="3057658"/>
            <a:ext cx="3921369" cy="7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6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135"/>
            <a:ext cx="10515600" cy="37089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2C9A73E-32D0-3E41-BB35-9BBDD8439D8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5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ondar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069" y="280555"/>
            <a:ext cx="10515600" cy="2468273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069" y="2748828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525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5660"/>
            <a:ext cx="5181600" cy="3911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5660"/>
            <a:ext cx="5181600" cy="3911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DAD8B3C-5C2B-F945-9505-CC6E6FD73E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35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column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58219"/>
            <a:ext cx="5157787" cy="31930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46253"/>
            <a:ext cx="5183188" cy="31930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9FCC425-FE66-F44E-8B24-59BE88B84F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36895"/>
            <a:ext cx="5159375" cy="49261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E015267-FE78-4646-83C2-CECC866DF0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6013" y="1136895"/>
            <a:ext cx="5159375" cy="49261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E1A512-6C53-E548-B15D-0A2D4E99982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739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49F56D2-0079-5A4E-9FAB-99D6A67043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462645"/>
            <a:ext cx="5179424" cy="30680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C9DA469E-868F-EB4A-8C08-FB855D98B2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4376" y="2462645"/>
            <a:ext cx="5179424" cy="3068072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0DAA439-5D42-EF46-9049-E1A41FBBA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1807"/>
            <a:ext cx="10515600" cy="12881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Here is more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3B5FC-75EC-7447-8B6A-95DB9FA749F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31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04897" y="346075"/>
            <a:ext cx="5948903" cy="512545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levelz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EBA9D30-F2BC-8B49-AAA4-58605BAC4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596955"/>
            <a:ext cx="4298498" cy="389634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FC273E-74FE-2745-B332-9B66E1A6FB3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348598"/>
            <a:ext cx="4298498" cy="111034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03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B611CB1-091A-9F42-A819-40B56B6B4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596955"/>
            <a:ext cx="4298498" cy="389634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AA3121C-8426-EE4D-B4F7-9E5BE516FB3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348598"/>
            <a:ext cx="4298498" cy="111034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41A302-2653-3549-85CB-79372B885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7543" y="348598"/>
            <a:ext cx="6106432" cy="51441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7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lide content text">
            <a:extLst>
              <a:ext uri="{FF2B5EF4-FFF2-40B4-BE49-F238E27FC236}">
                <a16:creationId xmlns:a16="http://schemas.microsoft.com/office/drawing/2014/main" id="{10444066-94ED-2F4C-A6C5-A42B46EFB5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1" y="2128543"/>
            <a:ext cx="10515600" cy="16902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slide is for a single statement. Do not include too much text. People will read the slide instead of listening to you.</a:t>
            </a:r>
          </a:p>
        </p:txBody>
      </p:sp>
      <p:sp>
        <p:nvSpPr>
          <p:cNvPr id="4" name="Subtitle, if applicable">
            <a:extLst>
              <a:ext uri="{FF2B5EF4-FFF2-40B4-BE49-F238E27FC236}">
                <a16:creationId xmlns:a16="http://schemas.microsoft.com/office/drawing/2014/main" id="{3D47FB3D-A6D0-FD40-AF7F-279F650A7F8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201" y="1209087"/>
            <a:ext cx="10515600" cy="48165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 i="1">
                <a:solidFill>
                  <a:schemeClr val="bg2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subtitle, if applicable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113B9-C9E0-F14F-9413-28BFB0EF48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21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0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210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61" r:id="rId9"/>
    <p:sldLayoutId id="2147483662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spectrum.ieee.org/computing/hardware/the-ghosts-of-computers-past" TargetMode="External"/><Relationship Id="rId13" Type="http://schemas.openxmlformats.org/officeDocument/2006/relationships/hyperlink" Target="https://home.cern/science/computing/birth-web" TargetMode="External"/><Relationship Id="rId3" Type="http://schemas.openxmlformats.org/officeDocument/2006/relationships/hyperlink" Target="https://www.energy.gov/nnsa/articles/then-and-now-computing-power" TargetMode="External"/><Relationship Id="rId7" Type="http://schemas.openxmlformats.org/officeDocument/2006/relationships/hyperlink" Target="https://www.ibm.com/ibm/history/ibm100/us/en/icons/sage/breakthroughs/" TargetMode="External"/><Relationship Id="rId12" Type="http://schemas.openxmlformats.org/officeDocument/2006/relationships/hyperlink" Target="https://microsoft.fandom.com/wiki/Windows_1.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spectrum.ieee.org/tech-talk/tech-history/dawn-of-electronics/untold-history-of-ai-invisible-woman-programmed-americas-first-electronic-computer" TargetMode="External"/><Relationship Id="rId11" Type="http://schemas.openxmlformats.org/officeDocument/2006/relationships/hyperlink" Target="https://en.wikipedia.org/wiki/MS-DOS" TargetMode="External"/><Relationship Id="rId5" Type="http://schemas.openxmlformats.org/officeDocument/2006/relationships/hyperlink" Target="https://www.britannica.com/technology/Harvard-Mark-I" TargetMode="External"/><Relationship Id="rId10" Type="http://schemas.openxmlformats.org/officeDocument/2006/relationships/hyperlink" Target="https://www.bbc.com/news/business-34639183" TargetMode="External"/><Relationship Id="rId4" Type="http://schemas.openxmlformats.org/officeDocument/2006/relationships/hyperlink" Target="https://www.ibm.com/ibm/history/ibm100/us/en/icons/founded/" TargetMode="External"/><Relationship Id="rId9" Type="http://schemas.openxmlformats.org/officeDocument/2006/relationships/hyperlink" Target="https://www.smithsonianmag.com/innovation/douglas-engelbart-invented-future-180967498/" TargetMode="External"/><Relationship Id="rId14" Type="http://schemas.openxmlformats.org/officeDocument/2006/relationships/hyperlink" Target="http://content.time.com/time/covers/0,16641,19960219,00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8F2E-28AE-F84C-A9AF-44F0AE474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History of Computer Science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F94B4-E357-7C40-82DD-4CAA26A46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54863"/>
            <a:ext cx="9144000" cy="1655762"/>
          </a:xfrm>
        </p:spPr>
        <p:txBody>
          <a:bodyPr/>
          <a:lstStyle/>
          <a:p>
            <a:r>
              <a:rPr lang="en-US" dirty="0"/>
              <a:t>CPSC-298-06</a:t>
            </a:r>
          </a:p>
          <a:p>
            <a:r>
              <a:rPr lang="en-US" dirty="0"/>
              <a:t>Interterm 2021</a:t>
            </a:r>
          </a:p>
          <a:p>
            <a:r>
              <a:rPr lang="en-US" dirty="0"/>
              <a:t>Elia Eiroa Lledo</a:t>
            </a:r>
          </a:p>
        </p:txBody>
      </p:sp>
    </p:spTree>
    <p:extLst>
      <p:ext uri="{BB962C8B-B14F-4D97-AF65-F5344CB8AC3E}">
        <p14:creationId xmlns:p14="http://schemas.microsoft.com/office/powerpoint/2010/main" val="190837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D650F-4DE4-F24E-B898-84E2DFABB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36895"/>
            <a:ext cx="5159375" cy="492614"/>
          </a:xfrm>
        </p:spPr>
        <p:txBody>
          <a:bodyPr/>
          <a:lstStyle/>
          <a:p>
            <a:r>
              <a:rPr lang="en-US" dirty="0"/>
              <a:t>Range Tables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02480-2941-A441-AC32-4DE3A275C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6013" y="1136895"/>
            <a:ext cx="5159375" cy="492614"/>
          </a:xfrm>
        </p:spPr>
        <p:txBody>
          <a:bodyPr/>
          <a:lstStyle/>
          <a:p>
            <a:r>
              <a:rPr lang="en-US" dirty="0"/>
              <a:t>The Difference Engine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BC90C-260F-0A48-80F1-942E271BDC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16454"/>
            <a:ext cx="10515600" cy="703079"/>
          </a:xfrm>
        </p:spPr>
        <p:txBody>
          <a:bodyPr/>
          <a:lstStyle/>
          <a:p>
            <a:r>
              <a:rPr lang="en-US" dirty="0"/>
              <a:t>Computation in the Battlefield </a:t>
            </a:r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3E9C591-7B0B-B642-9C17-7705B993B8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13337" r="13337"/>
          <a:stretch/>
        </p:blipFill>
        <p:spPr bwMode="auto">
          <a:xfrm>
            <a:off x="964090" y="1746871"/>
            <a:ext cx="3709510" cy="380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harles Babbage | Biography + Inventions + Facts | - Science4Fun">
            <a:extLst>
              <a:ext uri="{FF2B5EF4-FFF2-40B4-BE49-F238E27FC236}">
                <a16:creationId xmlns:a16="http://schemas.microsoft.com/office/drawing/2014/main" id="{C43FA51A-6A89-434E-A9CE-023D51FA7E6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071" y="1835359"/>
            <a:ext cx="3199764" cy="41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EEDC8491-F249-B242-8754-2A6544373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857" y="1527412"/>
            <a:ext cx="3669435" cy="2752076"/>
          </a:xfrm>
          <a:prstGeom prst="rect">
            <a:avLst/>
          </a:prstGeom>
        </p:spPr>
      </p:pic>
      <p:pic>
        <p:nvPicPr>
          <p:cNvPr id="6148" name="Picture 4" descr="What if Babbage..?">
            <a:extLst>
              <a:ext uri="{FF2B5EF4-FFF2-40B4-BE49-F238E27FC236}">
                <a16:creationId xmlns:a16="http://schemas.microsoft.com/office/drawing/2014/main" id="{88A700A5-0489-DD4D-9548-D19034DB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311" y="2020026"/>
            <a:ext cx="2347985" cy="15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0F8226-C3EF-D640-9805-CADE51A208C5}"/>
              </a:ext>
            </a:extLst>
          </p:cNvPr>
          <p:cNvSpPr/>
          <p:nvPr/>
        </p:nvSpPr>
        <p:spPr>
          <a:xfrm>
            <a:off x="5029200" y="3149600"/>
            <a:ext cx="1166813" cy="65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6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478D5-095B-924C-A8DB-B2CFA8F9F3F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7" y="1267370"/>
            <a:ext cx="4527860" cy="44159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1"/>
                </a:solidFill>
              </a:rPr>
              <a:t>general purpose computer</a:t>
            </a:r>
          </a:p>
          <a:p>
            <a:r>
              <a:rPr lang="en-US" dirty="0">
                <a:solidFill>
                  <a:schemeClr val="tx1"/>
                </a:solidFill>
              </a:rPr>
              <a:t>Way ahead of its time so it was never actually built </a:t>
            </a:r>
            <a:endParaRPr lang="en-US" dirty="0"/>
          </a:p>
          <a:p>
            <a:endParaRPr lang="en-US" dirty="0"/>
          </a:p>
          <a:p>
            <a:r>
              <a:rPr lang="en-US" dirty="0"/>
              <a:t>Babbage is known as “the father of computing”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5CE56C1-719E-424A-96ED-C6153E4ED62E}"/>
              </a:ext>
            </a:extLst>
          </p:cNvPr>
          <p:cNvSpPr txBox="1">
            <a:spLocks/>
          </p:cNvSpPr>
          <p:nvPr/>
        </p:nvSpPr>
        <p:spPr>
          <a:xfrm>
            <a:off x="839786" y="346075"/>
            <a:ext cx="5256213" cy="703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The Analytical Engine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20AB3F-2D10-AF44-A0C2-47042B044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0463" r="10463"/>
          <a:stretch/>
        </p:blipFill>
        <p:spPr bwMode="auto">
          <a:xfrm flipH="1">
            <a:off x="6583680" y="857270"/>
            <a:ext cx="4644390" cy="476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37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indoor, posing&#10;&#10;Description automatically generated">
            <a:extLst>
              <a:ext uri="{FF2B5EF4-FFF2-40B4-BE49-F238E27FC236}">
                <a16:creationId xmlns:a16="http://schemas.microsoft.com/office/drawing/2014/main" id="{220CAC08-299E-1B46-940F-CBB94101EE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612" y="1746253"/>
            <a:ext cx="3974852" cy="3974852"/>
          </a:xfrm>
        </p:spPr>
      </p:pic>
      <p:pic>
        <p:nvPicPr>
          <p:cNvPr id="11" name="Content Placeholder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1C8EA7-1A04-CB4D-9664-2E5A680E5E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97575" y="1921961"/>
            <a:ext cx="5427348" cy="379914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D650F-4DE4-F24E-B898-84E2DFABB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36895"/>
            <a:ext cx="5159375" cy="492614"/>
          </a:xfrm>
        </p:spPr>
        <p:txBody>
          <a:bodyPr/>
          <a:lstStyle/>
          <a:p>
            <a:r>
              <a:rPr lang="en-US" dirty="0"/>
              <a:t>Column Header 1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02480-2941-A441-AC32-4DE3A275C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6013" y="1136895"/>
            <a:ext cx="5159375" cy="492614"/>
          </a:xfrm>
        </p:spPr>
        <p:txBody>
          <a:bodyPr/>
          <a:lstStyle/>
          <a:p>
            <a:r>
              <a:rPr lang="en-US" dirty="0"/>
              <a:t>Column Header 2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BC90C-260F-0A48-80F1-942E271BDC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96822"/>
            <a:ext cx="10515600" cy="703079"/>
          </a:xfrm>
        </p:spPr>
        <p:txBody>
          <a:bodyPr>
            <a:normAutofit fontScale="92500"/>
          </a:bodyPr>
          <a:lstStyle/>
          <a:p>
            <a:r>
              <a:rPr lang="en-US" dirty="0"/>
              <a:t>Ada Lovelace – First Ever Computer Programmer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1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/>
          </a:bodyPr>
          <a:lstStyle/>
          <a:p>
            <a:r>
              <a:rPr lang="en-US" dirty="0"/>
              <a:t>The U.S. Constitution calls for a census every 10 years</a:t>
            </a:r>
          </a:p>
          <a:p>
            <a:r>
              <a:rPr lang="en-US" dirty="0"/>
              <a:t>This task became too hard to do manually because of the growing population of the country</a:t>
            </a:r>
          </a:p>
          <a:p>
            <a:r>
              <a:rPr lang="en-US" dirty="0"/>
              <a:t>Hired </a:t>
            </a:r>
            <a:r>
              <a:rPr lang="en-US" dirty="0">
                <a:solidFill>
                  <a:schemeClr val="tx1"/>
                </a:solidFill>
              </a:rPr>
              <a:t>Herman Hollerith who built an “electro-mechanical” tabulating system </a:t>
            </a: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/>
          <a:lstStyle/>
          <a:p>
            <a:r>
              <a:rPr lang="en-US" dirty="0"/>
              <a:t>The U.S. Census and Herman Hollerith </a:t>
            </a:r>
          </a:p>
        </p:txBody>
      </p:sp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088679E6-4856-3045-9073-E945EE181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31" r="20562"/>
          <a:stretch/>
        </p:blipFill>
        <p:spPr>
          <a:xfrm>
            <a:off x="7020232" y="1271136"/>
            <a:ext cx="3731342" cy="44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7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0CAC08-299E-1B46-940F-CBB94101EE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836611" y="2297337"/>
            <a:ext cx="4531802" cy="255827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1C8EA7-1A04-CB4D-9664-2E5A680E5E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/>
          <a:stretch/>
        </p:blipFill>
        <p:spPr>
          <a:xfrm>
            <a:off x="6301344" y="1921961"/>
            <a:ext cx="4819809" cy="379914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D650F-4DE4-F24E-B898-84E2DFABB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36895"/>
            <a:ext cx="5159375" cy="492614"/>
          </a:xfrm>
        </p:spPr>
        <p:txBody>
          <a:bodyPr/>
          <a:lstStyle/>
          <a:p>
            <a:r>
              <a:rPr lang="en-US" dirty="0"/>
              <a:t>The Endicott, NY, toolmakers group, circa 1917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02480-2941-A441-AC32-4DE3A275C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6013" y="1136895"/>
            <a:ext cx="5159375" cy="492614"/>
          </a:xfrm>
        </p:spPr>
        <p:txBody>
          <a:bodyPr/>
          <a:lstStyle/>
          <a:p>
            <a:r>
              <a:rPr lang="en-US" dirty="0"/>
              <a:t>A 1924 storefront for IBM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BC90C-260F-0A48-80F1-942E271BDC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96822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The Formation of IBM</a:t>
            </a:r>
          </a:p>
        </p:txBody>
      </p:sp>
    </p:spTree>
    <p:extLst>
      <p:ext uri="{BB962C8B-B14F-4D97-AF65-F5344CB8AC3E}">
        <p14:creationId xmlns:p14="http://schemas.microsoft.com/office/powerpoint/2010/main" val="183751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1936, Alan Turing developed the theory for "Turing machines”, a hypothetical machine that can simulate any computer algorithm, no matter how complicated it is!</a:t>
            </a:r>
          </a:p>
          <a:p>
            <a:r>
              <a:rPr lang="en-US" dirty="0"/>
              <a:t>It works with an infinitely-long tape which acts like the memory. The tape has squares that are usually blank at the start and can be written with symbols, usually 1, 0, or blank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/>
          <a:lstStyle/>
          <a:p>
            <a:r>
              <a:rPr lang="en-US" dirty="0"/>
              <a:t>Alan Turing (father of computer science)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8950A-A78E-9842-9C9A-D4256DE0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41" y="1568038"/>
            <a:ext cx="5210759" cy="34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Completed in 1944 by IBM for the Allies during World War </a:t>
            </a:r>
          </a:p>
          <a:p>
            <a:r>
              <a:rPr lang="en-US" dirty="0"/>
              <a:t>Could do 3 additions or subtractions per second; multiplications took 6 seconds, and divisions took 15. More complex operations, like a trigonometric function, could take over a minute.</a:t>
            </a:r>
          </a:p>
          <a:p>
            <a:r>
              <a:rPr lang="en-US" dirty="0"/>
              <a:t>Had important limitations </a:t>
            </a:r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/>
          <a:lstStyle/>
          <a:p>
            <a:r>
              <a:rPr lang="en-US" dirty="0"/>
              <a:t>The Harvard Mark 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36156-AA7D-C84A-9F1A-ED7C39CE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5048" y="1596532"/>
            <a:ext cx="5228752" cy="3316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37E4A4-3603-1640-9DD5-2BC6345C7274}"/>
              </a:ext>
            </a:extLst>
          </p:cNvPr>
          <p:cNvSpPr txBox="1"/>
          <p:nvPr/>
        </p:nvSpPr>
        <p:spPr>
          <a:xfrm>
            <a:off x="6066952" y="5206179"/>
            <a:ext cx="5286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Designed by Howard Aiken, this electromechanical computer, more than 50 feet (15 </a:t>
            </a:r>
            <a:r>
              <a:rPr lang="en-US" sz="1100" dirty="0" err="1"/>
              <a:t>metres</a:t>
            </a:r>
            <a:r>
              <a:rPr lang="en-US" sz="1100" dirty="0"/>
              <a:t>) long and containing some 750,000 components, was used to make ballistics calculations during World War II. </a:t>
            </a:r>
          </a:p>
          <a:p>
            <a:pPr algn="ctr"/>
            <a:r>
              <a:rPr lang="en-US" sz="1100" dirty="0"/>
              <a:t>IBM Archives</a:t>
            </a:r>
          </a:p>
        </p:txBody>
      </p:sp>
    </p:spTree>
    <p:extLst>
      <p:ext uri="{BB962C8B-B14F-4D97-AF65-F5344CB8AC3E}">
        <p14:creationId xmlns:p14="http://schemas.microsoft.com/office/powerpoint/2010/main" val="332583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Slow switching speed </a:t>
            </a:r>
          </a:p>
          <a:p>
            <a:r>
              <a:rPr lang="en-US" dirty="0"/>
              <a:t>Wear and tear </a:t>
            </a:r>
          </a:p>
          <a:p>
            <a:r>
              <a:rPr lang="en-US" dirty="0"/>
              <a:t>Attracted bugs… this is where the term “computer bug” came from (: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“From then on, when anything went wrong with a computer, we said it had bugs in it.” – </a:t>
            </a:r>
            <a:r>
              <a:rPr lang="en-US" dirty="0"/>
              <a:t>Grace Murray Hopper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36156-AA7D-C84A-9F1A-ED7C39CE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048" y="1271135"/>
            <a:ext cx="5228752" cy="3967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37E4A4-3603-1640-9DD5-2BC6345C7274}"/>
              </a:ext>
            </a:extLst>
          </p:cNvPr>
          <p:cNvSpPr txBox="1"/>
          <p:nvPr/>
        </p:nvSpPr>
        <p:spPr>
          <a:xfrm>
            <a:off x="6066952" y="5206179"/>
            <a:ext cx="52868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Grace Murray Hopper and Howard Aiken, along with other members of the Bureau of Ordnance Computation Project, in front of the Harvard Mark I computer at Harvard University, 1944. </a:t>
            </a:r>
            <a:r>
              <a:rPr lang="en-US" sz="1100" i="1" dirty="0"/>
              <a:t>U.S. Department of Defense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1256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/>
          </a:bodyPr>
          <a:lstStyle/>
          <a:p>
            <a:r>
              <a:rPr lang="en-US" dirty="0"/>
              <a:t>In 1904, English physicist John Ambrose Fleming developed the thermionic valve – first vacuum tube </a:t>
            </a:r>
          </a:p>
          <a:p>
            <a:r>
              <a:rPr lang="en-US" dirty="0">
                <a:solidFill>
                  <a:schemeClr val="tx1"/>
                </a:solidFill>
              </a:rPr>
              <a:t>In 1906 Lee de Forest added a third “control” electrode that sits between the two electrodes in Fleming’s design</a:t>
            </a:r>
          </a:p>
          <a:p>
            <a:r>
              <a:rPr lang="en-US" dirty="0">
                <a:solidFill>
                  <a:schemeClr val="tx1"/>
                </a:solidFill>
              </a:rPr>
              <a:t>Also had some limitations – fragile &amp; expensive 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/>
          <a:lstStyle/>
          <a:p>
            <a:r>
              <a:rPr lang="en-US" dirty="0"/>
              <a:t>The Thermionic Valve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36156-AA7D-C84A-9F1A-ED7C39CE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5756788" y="1271135"/>
            <a:ext cx="3046088" cy="4260265"/>
          </a:xfrm>
          <a:prstGeom prst="rect">
            <a:avLst/>
          </a:prstGeom>
        </p:spPr>
      </p:pic>
      <p:pic>
        <p:nvPicPr>
          <p:cNvPr id="7" name="Picture 6" descr="A picture containing person, person, weapon, gun&#10;&#10;Description automatically generated">
            <a:extLst>
              <a:ext uri="{FF2B5EF4-FFF2-40B4-BE49-F238E27FC236}">
                <a16:creationId xmlns:a16="http://schemas.microsoft.com/office/drawing/2014/main" id="{08CE617D-A52E-AC44-9238-E92B6D6A4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0" r="4599"/>
          <a:stretch/>
        </p:blipFill>
        <p:spPr>
          <a:xfrm flipH="1">
            <a:off x="8906112" y="1271134"/>
            <a:ext cx="3143536" cy="4260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89E78-845B-3041-88F9-A67018AF44B0}"/>
              </a:ext>
            </a:extLst>
          </p:cNvPr>
          <p:cNvSpPr txBox="1"/>
          <p:nvPr/>
        </p:nvSpPr>
        <p:spPr>
          <a:xfrm>
            <a:off x="6096000" y="5542209"/>
            <a:ext cx="5286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John Ambrose Fleming			 Lee de Forest			</a:t>
            </a:r>
          </a:p>
        </p:txBody>
      </p:sp>
    </p:spTree>
    <p:extLst>
      <p:ext uri="{BB962C8B-B14F-4D97-AF65-F5344CB8AC3E}">
        <p14:creationId xmlns:p14="http://schemas.microsoft.com/office/powerpoint/2010/main" val="60690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/>
          </a:bodyPr>
          <a:lstStyle/>
          <a:p>
            <a:r>
              <a:rPr lang="en-US" dirty="0"/>
              <a:t> Designed by Konrad </a:t>
            </a:r>
            <a:r>
              <a:rPr lang="en-US" dirty="0" err="1"/>
              <a:t>Zuse</a:t>
            </a:r>
            <a:r>
              <a:rPr lang="en-US" dirty="0"/>
              <a:t> in 1935, completed in Berlin in 1941</a:t>
            </a:r>
          </a:p>
          <a:p>
            <a:r>
              <a:rPr lang="en-US" dirty="0"/>
              <a:t>The first program-controlled electromechanical digital computer</a:t>
            </a:r>
          </a:p>
          <a:p>
            <a:r>
              <a:rPr lang="en-US" dirty="0"/>
              <a:t>Program code was stored on punched film. Initial values were entered manually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/>
          <a:lstStyle/>
          <a:p>
            <a:r>
              <a:rPr lang="en-US" dirty="0"/>
              <a:t>Z3 Machine</a:t>
            </a:r>
          </a:p>
        </p:txBody>
      </p:sp>
      <p:pic>
        <p:nvPicPr>
          <p:cNvPr id="12290" name="Picture 2" descr="This reconstruction of Z3 was made by Zuse KG, Bad Hersfeld for the 1964 Interdata Industry Fair">
            <a:extLst>
              <a:ext uri="{FF2B5EF4-FFF2-40B4-BE49-F238E27FC236}">
                <a16:creationId xmlns:a16="http://schemas.microsoft.com/office/drawing/2014/main" id="{47F59D78-CA18-0741-BC5F-B5F593FC1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44" y="784439"/>
            <a:ext cx="4642967" cy="464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84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478D5-095B-924C-A8DB-B2CFA8F9F3F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7" y="1267370"/>
            <a:ext cx="4527860" cy="4415900"/>
          </a:xfrm>
        </p:spPr>
        <p:txBody>
          <a:bodyPr>
            <a:normAutofit/>
          </a:bodyPr>
          <a:lstStyle/>
          <a:p>
            <a:r>
              <a:rPr lang="en-US" dirty="0"/>
              <a:t>Earliest device to aid in computation </a:t>
            </a:r>
          </a:p>
          <a:p>
            <a:r>
              <a:rPr lang="en-US" dirty="0"/>
              <a:t>Invented in Mesopotamia around 2500 BCE / 1200 C.E. in China </a:t>
            </a:r>
          </a:p>
          <a:p>
            <a:r>
              <a:rPr lang="en-US" dirty="0"/>
              <a:t>Calculator to add and subtract </a:t>
            </a:r>
          </a:p>
          <a:p>
            <a:r>
              <a:rPr lang="en-US" dirty="0"/>
              <a:t>Stores the current state of the computation, just like hard drives do today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5CE56C1-719E-424A-96ED-C6153E4ED62E}"/>
              </a:ext>
            </a:extLst>
          </p:cNvPr>
          <p:cNvSpPr txBox="1">
            <a:spLocks/>
          </p:cNvSpPr>
          <p:nvPr/>
        </p:nvSpPr>
        <p:spPr>
          <a:xfrm>
            <a:off x="839787" y="346075"/>
            <a:ext cx="4090022" cy="703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The Abacus </a:t>
            </a:r>
          </a:p>
        </p:txBody>
      </p:sp>
      <p:pic>
        <p:nvPicPr>
          <p:cNvPr id="1026" name="Picture 2" descr="Buy the Liewood Amy Abacus at KIDLY USA">
            <a:extLst>
              <a:ext uri="{FF2B5EF4-FFF2-40B4-BE49-F238E27FC236}">
                <a16:creationId xmlns:a16="http://schemas.microsoft.com/office/drawing/2014/main" id="{B8F4F18E-9D98-034D-B416-5D3631639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7" r="28750"/>
          <a:stretch/>
        </p:blipFill>
        <p:spPr bwMode="auto">
          <a:xfrm flipH="1">
            <a:off x="6645741" y="857270"/>
            <a:ext cx="4706472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109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Designed by Tommy Flowers and completed in December of 1943 at Bletchley Park</a:t>
            </a:r>
          </a:p>
          <a:p>
            <a:r>
              <a:rPr lang="en-US" dirty="0"/>
              <a:t>It was the first large-scale use of vacuum tubes for computing</a:t>
            </a:r>
          </a:p>
          <a:p>
            <a:r>
              <a:rPr lang="en-US" dirty="0"/>
              <a:t>Helped to decrypt Nazi communications</a:t>
            </a:r>
          </a:p>
          <a:p>
            <a:r>
              <a:rPr lang="en-US" dirty="0"/>
              <a:t>The first programmable, electronic computer</a:t>
            </a:r>
          </a:p>
          <a:p>
            <a:r>
              <a:rPr lang="en-US" dirty="0"/>
              <a:t>The machine’s existence was not made public until the 1970s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/>
          <a:lstStyle/>
          <a:p>
            <a:r>
              <a:rPr lang="en-US" dirty="0"/>
              <a:t>The Colossus</a:t>
            </a:r>
          </a:p>
        </p:txBody>
      </p:sp>
      <p:pic>
        <p:nvPicPr>
          <p:cNvPr id="9" name="Picture 8" descr="A picture containing text, store, computer&#10;&#10;Description automatically generated">
            <a:extLst>
              <a:ext uri="{FF2B5EF4-FFF2-40B4-BE49-F238E27FC236}">
                <a16:creationId xmlns:a16="http://schemas.microsoft.com/office/drawing/2014/main" id="{823825E7-1809-EE4E-A9FE-1E968DE29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154" y="1271135"/>
            <a:ext cx="5530646" cy="36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30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1946, University of Pennsylvania.</a:t>
            </a:r>
          </a:p>
          <a:p>
            <a:r>
              <a:rPr lang="en-US" dirty="0"/>
              <a:t>Designed by John Mauchly and J. Presper Eckert</a:t>
            </a:r>
          </a:p>
          <a:p>
            <a:r>
              <a:rPr lang="en-US" dirty="0"/>
              <a:t>The world's first truly general purpose, programmable, electronic computer</a:t>
            </a:r>
          </a:p>
          <a:p>
            <a:r>
              <a:rPr lang="en-US" dirty="0"/>
              <a:t>Could perform 5000 ten-digit additions or subtractions per second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Electronic Numerical Integrator and Calculator  (ENIAC)</a:t>
            </a:r>
          </a:p>
        </p:txBody>
      </p:sp>
      <p:pic>
        <p:nvPicPr>
          <p:cNvPr id="9218" name="Picture 2" descr="Marlyn Wescoff and Ruth Lichterman were two of the female programmers of ENIAC.">
            <a:extLst>
              <a:ext uri="{FF2B5EF4-FFF2-40B4-BE49-F238E27FC236}">
                <a16:creationId xmlns:a16="http://schemas.microsoft.com/office/drawing/2014/main" id="{836719DB-7CD2-B543-BBBC-83432331F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427" y="1271135"/>
            <a:ext cx="5443373" cy="40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DC53E-B0ED-B24D-B3CB-3A275A41D45E}"/>
              </a:ext>
            </a:extLst>
          </p:cNvPr>
          <p:cNvSpPr txBox="1"/>
          <p:nvPr/>
        </p:nvSpPr>
        <p:spPr>
          <a:xfrm>
            <a:off x="5910427" y="5371421"/>
            <a:ext cx="5770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Marlyn</a:t>
            </a:r>
            <a:r>
              <a:rPr lang="en-US" sz="1100" dirty="0"/>
              <a:t> </a:t>
            </a:r>
            <a:r>
              <a:rPr lang="en-US" sz="1100" dirty="0" err="1"/>
              <a:t>Wescoff</a:t>
            </a:r>
            <a:r>
              <a:rPr lang="en-US" sz="1100" dirty="0"/>
              <a:t> [left] and Ruth Lichterman were two of the female programmers of ENIAC.</a:t>
            </a:r>
          </a:p>
          <a:p>
            <a:pPr algn="ctr"/>
            <a:r>
              <a:rPr lang="en-US" sz="1100" dirty="0"/>
              <a:t>Corbis/Getty Images</a:t>
            </a:r>
          </a:p>
        </p:txBody>
      </p:sp>
    </p:spTree>
    <p:extLst>
      <p:ext uri="{BB962C8B-B14F-4D97-AF65-F5344CB8AC3E}">
        <p14:creationId xmlns:p14="http://schemas.microsoft.com/office/powerpoint/2010/main" val="1021071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1945, John Von Neumann prepared a long document outlining a new approach in which programs were coded, along with the data they manipulated– both data and program stored in memory</a:t>
            </a:r>
          </a:p>
          <a:p>
            <a:r>
              <a:rPr lang="en-US" dirty="0">
                <a:solidFill>
                  <a:schemeClr val="tx1"/>
                </a:solidFill>
              </a:rPr>
              <a:t>“Father of modern computers”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/>
          <a:lstStyle/>
          <a:p>
            <a:r>
              <a:rPr lang="en-US" dirty="0"/>
              <a:t>Von Neumann Architecture </a:t>
            </a:r>
          </a:p>
        </p:txBody>
      </p:sp>
      <p:pic>
        <p:nvPicPr>
          <p:cNvPr id="4" name="Picture 3" descr="A person standing in front of a machine&#10;&#10;Description automatically generated with low confidence">
            <a:extLst>
              <a:ext uri="{FF2B5EF4-FFF2-40B4-BE49-F238E27FC236}">
                <a16:creationId xmlns:a16="http://schemas.microsoft.com/office/drawing/2014/main" id="{C6AB68D5-13DB-304F-BC06-6CF23290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75" y="1271135"/>
            <a:ext cx="5043780" cy="35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16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/>
          </a:bodyPr>
          <a:lstStyle/>
          <a:p>
            <a:r>
              <a:rPr lang="en-US" dirty="0"/>
              <a:t>Completed in 1955 by the US Air Force as part of the “SAGE” air defense computer system </a:t>
            </a:r>
          </a:p>
          <a:p>
            <a:r>
              <a:rPr lang="en-US" dirty="0"/>
              <a:t>The computer itself occupied an acre of floor space.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The AN/FSQ-7 Computer “SAGE”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36719DB-7CD2-B543-BBBC-83432331F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910427" y="1859815"/>
            <a:ext cx="5443373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DC53E-B0ED-B24D-B3CB-3A275A41D45E}"/>
              </a:ext>
            </a:extLst>
          </p:cNvPr>
          <p:cNvSpPr txBox="1"/>
          <p:nvPr/>
        </p:nvSpPr>
        <p:spPr>
          <a:xfrm>
            <a:off x="5910427" y="5371421"/>
            <a:ext cx="5770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factrepublic.com</a:t>
            </a:r>
            <a:r>
              <a:rPr lang="en-US" sz="1100" dirty="0"/>
              <a:t>/facts/3409/</a:t>
            </a:r>
          </a:p>
        </p:txBody>
      </p:sp>
    </p:spTree>
    <p:extLst>
      <p:ext uri="{BB962C8B-B14F-4D97-AF65-F5344CB8AC3E}">
        <p14:creationId xmlns:p14="http://schemas.microsoft.com/office/powerpoint/2010/main" val="157067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1947, Bell Laboratory scientists John Bardeen, Walter Brattain, and William Shockley invented the transistor, a small semiconductor device</a:t>
            </a:r>
          </a:p>
          <a:p>
            <a:r>
              <a:rPr lang="en-US" dirty="0"/>
              <a:t>Started a whole new era of computing</a:t>
            </a:r>
          </a:p>
          <a:p>
            <a:r>
              <a:rPr lang="en-US" dirty="0"/>
              <a:t>They won the 1956 Nobel Prize in Physics</a:t>
            </a:r>
          </a:p>
          <a:p>
            <a:r>
              <a:rPr lang="en-US" dirty="0">
                <a:solidFill>
                  <a:schemeClr val="tx1"/>
                </a:solidFill>
              </a:rPr>
              <a:t>William Shockley moved to “Silicone Valley”, founding Shockley Semiconductor, whose employees later founded Fairchild Semiconductors, whose employees later founded Intel - the world’s largest computer chip maker today.</a:t>
            </a:r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The Invention of the Transistor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DC53E-B0ED-B24D-B3CB-3A275A41D45E}"/>
              </a:ext>
            </a:extLst>
          </p:cNvPr>
          <p:cNvSpPr txBox="1"/>
          <p:nvPr/>
        </p:nvSpPr>
        <p:spPr>
          <a:xfrm>
            <a:off x="6060181" y="4958466"/>
            <a:ext cx="5770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John Bardeen, Walter Brattain, and William Shockley</a:t>
            </a:r>
          </a:p>
        </p:txBody>
      </p:sp>
      <p:pic>
        <p:nvPicPr>
          <p:cNvPr id="4" name="Picture 3" descr="A group of men in a lab&#10;&#10;Description automatically generated with low confidence">
            <a:extLst>
              <a:ext uri="{FF2B5EF4-FFF2-40B4-BE49-F238E27FC236}">
                <a16:creationId xmlns:a16="http://schemas.microsoft.com/office/drawing/2014/main" id="{8E9B9790-FAEB-6F48-A824-8E13012FA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58" y="1049154"/>
            <a:ext cx="4816942" cy="37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7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Invented the computer mouse, developed the basic graphical user interface (GUI), groupware, the multiple-window display, and hypermedia (the linking of texts, images, video, and sound files within a single document), </a:t>
            </a:r>
            <a:r>
              <a:rPr lang="en-US" dirty="0">
                <a:solidFill>
                  <a:schemeClr val="tx1"/>
                </a:solidFill>
              </a:rPr>
              <a:t>joysticks, light pens, and track balls</a:t>
            </a:r>
            <a:endParaRPr lang="en-US" dirty="0"/>
          </a:p>
          <a:p>
            <a:r>
              <a:rPr lang="en-US" dirty="0"/>
              <a:t>Engelbart’s dream was to use computers to connect individuals in a network that would allow them to share and update information in “real time.”</a:t>
            </a:r>
          </a:p>
          <a:p>
            <a:r>
              <a:rPr lang="en-US" dirty="0"/>
              <a:t>in 1967 Engelbart’s laboratory became the second site on the Advanced Research Projects Agency Network (ARPANET), the primary precursor to the Internet.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Douglas Engelbart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DC53E-B0ED-B24D-B3CB-3A275A41D45E}"/>
              </a:ext>
            </a:extLst>
          </p:cNvPr>
          <p:cNvSpPr txBox="1"/>
          <p:nvPr/>
        </p:nvSpPr>
        <p:spPr>
          <a:xfrm>
            <a:off x="6339937" y="4324051"/>
            <a:ext cx="5770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Douglas Engelbart with mouse 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9565EDB0-B7E6-D147-9212-045BF203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37" y="1271135"/>
            <a:ext cx="5210783" cy="30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52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1968, The Advanced Research Projects Agency Network (ARPANET) was created </a:t>
            </a:r>
          </a:p>
          <a:p>
            <a:r>
              <a:rPr lang="en-US" dirty="0"/>
              <a:t>The first wide-area packet-switching network with distributed control and one of the first networks to implement the TCP/IP protocol suite. Both technologies became the technical foundation of the Internet. 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ARPANET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DC53E-B0ED-B24D-B3CB-3A275A41D45E}"/>
              </a:ext>
            </a:extLst>
          </p:cNvPr>
          <p:cNvSpPr txBox="1"/>
          <p:nvPr/>
        </p:nvSpPr>
        <p:spPr>
          <a:xfrm>
            <a:off x="6421704" y="5017225"/>
            <a:ext cx="5770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Douglas Engelbart at NLS workstation</a:t>
            </a:r>
          </a:p>
        </p:txBody>
      </p:sp>
      <p:pic>
        <p:nvPicPr>
          <p:cNvPr id="13314" name="Picture 2" descr="Doug Engelbart at an NLS workstation">
            <a:extLst>
              <a:ext uri="{FF2B5EF4-FFF2-40B4-BE49-F238E27FC236}">
                <a16:creationId xmlns:a16="http://schemas.microsoft.com/office/drawing/2014/main" id="{7DC935A8-279F-9D47-8FCB-0F2A3F6F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3984"/>
            <a:ext cx="5529236" cy="371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9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1971, John </a:t>
            </a:r>
            <a:r>
              <a:rPr lang="en-US" dirty="0" err="1"/>
              <a:t>Blankenbaker</a:t>
            </a:r>
            <a:r>
              <a:rPr lang="en-US" dirty="0"/>
              <a:t> created the world’s first commercially available personal computer (5 years before apple 1)</a:t>
            </a:r>
          </a:p>
          <a:p>
            <a:r>
              <a:rPr lang="en-US" dirty="0">
                <a:solidFill>
                  <a:schemeClr val="tx1"/>
                </a:solidFill>
              </a:rPr>
              <a:t>"I came into a little money and decided it was time to build a small computer that could be afforded by everyone" – </a:t>
            </a:r>
            <a:r>
              <a:rPr lang="en-US" dirty="0" err="1"/>
              <a:t>Blankenbaker</a:t>
            </a:r>
            <a:r>
              <a:rPr lang="en-US" dirty="0"/>
              <a:t> </a:t>
            </a:r>
          </a:p>
          <a:p>
            <a:r>
              <a:rPr lang="en-US" dirty="0"/>
              <a:t>Sold for $750 (about $4,400 in 2015) </a:t>
            </a:r>
          </a:p>
          <a:p>
            <a:r>
              <a:rPr lang="en-US" dirty="0"/>
              <a:t>"My failure was in marketing, but the machine was a success in its limited way."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First Personal Computer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DC53E-B0ED-B24D-B3CB-3A275A41D45E}"/>
              </a:ext>
            </a:extLst>
          </p:cNvPr>
          <p:cNvSpPr txBox="1"/>
          <p:nvPr/>
        </p:nvSpPr>
        <p:spPr>
          <a:xfrm>
            <a:off x="6421704" y="5564005"/>
            <a:ext cx="5770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John </a:t>
            </a:r>
            <a:r>
              <a:rPr lang="en-US" sz="1100" dirty="0" err="1"/>
              <a:t>Blankenbaker</a:t>
            </a:r>
            <a:r>
              <a:rPr lang="en-US" sz="1100" dirty="0"/>
              <a:t> made the prototype of the Kenbak-1 personal computer in his garage</a:t>
            </a:r>
          </a:p>
        </p:txBody>
      </p:sp>
      <p:pic>
        <p:nvPicPr>
          <p:cNvPr id="15362" name="Picture 2" descr="The man who made 'the world's first personal computer' - BBC News">
            <a:extLst>
              <a:ext uri="{FF2B5EF4-FFF2-40B4-BE49-F238E27FC236}">
                <a16:creationId xmlns:a16="http://schemas.microsoft.com/office/drawing/2014/main" id="{2651C7F5-5C1F-274C-9C20-D1444FF6C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r="12098"/>
          <a:stretch/>
        </p:blipFill>
        <p:spPr bwMode="auto">
          <a:xfrm>
            <a:off x="6377457" y="943897"/>
            <a:ext cx="5155781" cy="453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2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August 12, 1981 IBM introduced the IBM PC </a:t>
            </a:r>
          </a:p>
          <a:p>
            <a:r>
              <a:rPr lang="en-US" dirty="0">
                <a:solidFill>
                  <a:schemeClr val="tx1"/>
                </a:solidFill>
              </a:rPr>
              <a:t>16KB of RAM and a single floppy drive </a:t>
            </a:r>
          </a:p>
          <a:p>
            <a:r>
              <a:rPr lang="en-US" dirty="0"/>
              <a:t>Ran MS-DOS, operating system for personal computers mostly developed by Microsoft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IBM’s First MS-DOS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C1122-15EC-E243-AA1B-56727AB2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289" y="975316"/>
            <a:ext cx="4394936" cy="55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0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Released November 1, 1984</a:t>
            </a:r>
          </a:p>
          <a:p>
            <a:r>
              <a:rPr lang="en-US" dirty="0">
                <a:solidFill>
                  <a:schemeClr val="tx1"/>
                </a:solidFill>
              </a:rPr>
              <a:t>he first desktop environment developed and made by Microsoft</a:t>
            </a:r>
          </a:p>
          <a:p>
            <a:r>
              <a:rPr lang="en-US" dirty="0">
                <a:solidFill>
                  <a:schemeClr val="tx1"/>
                </a:solidFill>
              </a:rPr>
              <a:t> Built on top of Microsoft DOS. </a:t>
            </a:r>
          </a:p>
          <a:p>
            <a:r>
              <a:rPr lang="en-US" dirty="0">
                <a:solidFill>
                  <a:schemeClr val="tx1"/>
                </a:solidFill>
              </a:rPr>
              <a:t>Did not allow windows to overlap each other. The device has 256 KB of memory storage.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Windows 1.0 is Released </a:t>
            </a:r>
          </a:p>
        </p:txBody>
      </p:sp>
      <p:pic>
        <p:nvPicPr>
          <p:cNvPr id="18434" name="Picture 2" descr="​Windows 1.0">
            <a:extLst>
              <a:ext uri="{FF2B5EF4-FFF2-40B4-BE49-F238E27FC236}">
                <a16:creationId xmlns:a16="http://schemas.microsoft.com/office/drawing/2014/main" id="{EEC8270C-2336-254E-91E0-94AD99B9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7070"/>
            <a:ext cx="5649815" cy="308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75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478D5-095B-924C-A8DB-B2CFA8F9F3F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7" y="1267370"/>
            <a:ext cx="4527860" cy="44159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More computing devices were created over then next 4000 years </a:t>
            </a:r>
          </a:p>
          <a:p>
            <a:r>
              <a:rPr lang="en-US" dirty="0"/>
              <a:t>For example, the astrolabe invented in Greece by Hipparchus that was used to calculate longitude and latitude in ships </a:t>
            </a:r>
          </a:p>
          <a:p>
            <a:r>
              <a:rPr lang="en-US" dirty="0"/>
              <a:t>These devices were very specific and were mostly only used for one purpose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5CE56C1-719E-424A-96ED-C6153E4ED62E}"/>
              </a:ext>
            </a:extLst>
          </p:cNvPr>
          <p:cNvSpPr txBox="1">
            <a:spLocks/>
          </p:cNvSpPr>
          <p:nvPr/>
        </p:nvSpPr>
        <p:spPr>
          <a:xfrm>
            <a:off x="839787" y="346075"/>
            <a:ext cx="4090022" cy="703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Other Computing Devices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20AB3F-2D10-AF44-A0C2-47042B044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5267" b="2660"/>
          <a:stretch/>
        </p:blipFill>
        <p:spPr bwMode="auto">
          <a:xfrm flipH="1">
            <a:off x="6583680" y="857270"/>
            <a:ext cx="4644390" cy="476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841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/>
          </a:bodyPr>
          <a:lstStyle/>
          <a:p>
            <a:r>
              <a:rPr lang="en-US" dirty="0"/>
              <a:t>Invented by British scientist Tim Berners-Lee in 1989 while working at CERN </a:t>
            </a:r>
          </a:p>
          <a:p>
            <a:r>
              <a:rPr lang="en-US" dirty="0"/>
              <a:t>Originally developed to meet the demand for automated information-sharing between scientists in universities and institutes around the world</a:t>
            </a:r>
          </a:p>
          <a:p>
            <a:r>
              <a:rPr lang="en-US" dirty="0"/>
              <a:t>First EVER website: </a:t>
            </a:r>
            <a:r>
              <a:rPr lang="en-US" u="sng" dirty="0">
                <a:hlinkClick r:id="rId3"/>
              </a:rPr>
              <a:t>info.cern.ch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The World Wide Web</a:t>
            </a:r>
          </a:p>
        </p:txBody>
      </p:sp>
      <p:pic>
        <p:nvPicPr>
          <p:cNvPr id="19462" name="Picture 6" descr="The birth of the Web | CERN">
            <a:extLst>
              <a:ext uri="{FF2B5EF4-FFF2-40B4-BE49-F238E27FC236}">
                <a16:creationId xmlns:a16="http://schemas.microsoft.com/office/drawing/2014/main" id="{A4E07484-7AA5-D74A-9924-28C263CD8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416" y="1271135"/>
            <a:ext cx="5536202" cy="35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444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35"/>
            <a:ext cx="4825181" cy="4642968"/>
          </a:xfrm>
        </p:spPr>
        <p:txBody>
          <a:bodyPr>
            <a:normAutofit/>
          </a:bodyPr>
          <a:lstStyle/>
          <a:p>
            <a:r>
              <a:rPr lang="en-US" dirty="0"/>
              <a:t>In 1993 21-year-old  Marc Andreessen created Mosaic (later Netscape) the first popular, user-friendly web browser</a:t>
            </a:r>
          </a:p>
          <a:p>
            <a:r>
              <a:rPr lang="en-US" dirty="0"/>
              <a:t>He wanted to democratize the world wide web and make information accessible to anyone, anywhere, at any time </a:t>
            </a:r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Mosaic (Netscape)</a:t>
            </a:r>
          </a:p>
        </p:txBody>
      </p:sp>
      <p:pic>
        <p:nvPicPr>
          <p:cNvPr id="20482" name="Picture 2" descr="TIME Magazine Cover: Netscape's Marc Andreessen -- Feb. 19, 1996">
            <a:extLst>
              <a:ext uri="{FF2B5EF4-FFF2-40B4-BE49-F238E27FC236}">
                <a16:creationId xmlns:a16="http://schemas.microsoft.com/office/drawing/2014/main" id="{4E26BF33-1805-D247-BBBB-7CF82748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209" y="608115"/>
            <a:ext cx="4282178" cy="564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FCD03B-EFBF-B84E-B7C1-35A2CC757645}"/>
              </a:ext>
            </a:extLst>
          </p:cNvPr>
          <p:cNvSpPr txBox="1"/>
          <p:nvPr/>
        </p:nvSpPr>
        <p:spPr>
          <a:xfrm>
            <a:off x="7672209" y="6249885"/>
            <a:ext cx="12570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Cover Credit: SAM JONES</a:t>
            </a:r>
          </a:p>
        </p:txBody>
      </p:sp>
    </p:spTree>
    <p:extLst>
      <p:ext uri="{BB962C8B-B14F-4D97-AF65-F5344CB8AC3E}">
        <p14:creationId xmlns:p14="http://schemas.microsoft.com/office/powerpoint/2010/main" val="264300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42C5-41FC-5B43-8275-D25145CB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keeps advancing at a rapid rate</a:t>
            </a:r>
          </a:p>
          <a:p>
            <a:r>
              <a:rPr lang="en-US" dirty="0"/>
              <a:t>New amazing technologies, programs, applications, etc. are created everyday</a:t>
            </a:r>
          </a:p>
          <a:p>
            <a:r>
              <a:rPr lang="en-US" dirty="0"/>
              <a:t>Many groups of people have been very underrepresented in this world so let’s talk about it and think about how to change it(: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/>
          <a:lstStyle/>
          <a:p>
            <a:r>
              <a:rPr lang="en-US" dirty="0"/>
              <a:t>Present Day</a:t>
            </a:r>
          </a:p>
        </p:txBody>
      </p:sp>
    </p:spTree>
    <p:extLst>
      <p:ext uri="{BB962C8B-B14F-4D97-AF65-F5344CB8AC3E}">
        <p14:creationId xmlns:p14="http://schemas.microsoft.com/office/powerpoint/2010/main" val="2586494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238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7DD8F1-C371-BD46-A6C8-E2DC7A67EFF1}"/>
              </a:ext>
            </a:extLst>
          </p:cNvPr>
          <p:cNvSpPr txBox="1"/>
          <p:nvPr/>
        </p:nvSpPr>
        <p:spPr>
          <a:xfrm>
            <a:off x="368709" y="442452"/>
            <a:ext cx="1054509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Sources:</a:t>
            </a:r>
          </a:p>
          <a:p>
            <a:r>
              <a:rPr lang="en-US" dirty="0">
                <a:hlinkClick r:id="rId3"/>
              </a:rPr>
              <a:t>https://www.energy.gov/nnsa/articles/then-and-now-computing-power</a:t>
            </a:r>
            <a:endParaRPr lang="en-US" dirty="0"/>
          </a:p>
          <a:p>
            <a:r>
              <a:rPr lang="en-US" dirty="0">
                <a:hlinkClick r:id="rId4"/>
              </a:rPr>
              <a:t>https://www.ibm.com/ibm/history/ibm100/us/en/icons/founded/</a:t>
            </a:r>
            <a:endParaRPr lang="en-US" dirty="0"/>
          </a:p>
          <a:p>
            <a:r>
              <a:rPr lang="en-US" dirty="0">
                <a:hlinkClick r:id="rId5"/>
              </a:rPr>
              <a:t>https://www.britannica.com/technology/Harvard-Mark-I</a:t>
            </a:r>
            <a:endParaRPr lang="en-US" dirty="0"/>
          </a:p>
          <a:p>
            <a:r>
              <a:rPr lang="en-US" dirty="0">
                <a:hlinkClick r:id="rId6"/>
              </a:rPr>
              <a:t>https://spectrum.ieee.org/tech-talk/tech-history/dawn-of-electronics/untold-history-of-ai-invisible-woman-programmed-americas-first-electronic-computer</a:t>
            </a:r>
            <a:endParaRPr lang="en-US" dirty="0"/>
          </a:p>
          <a:p>
            <a:r>
              <a:rPr lang="en-US" dirty="0">
                <a:hlinkClick r:id="rId7"/>
              </a:rPr>
              <a:t>https://www.ibm.com/ibm/history/ibm100/us/en/icons/sage/breakthroughs/</a:t>
            </a:r>
            <a:endParaRPr lang="en-US" dirty="0"/>
          </a:p>
          <a:p>
            <a:r>
              <a:rPr lang="en-US" dirty="0">
                <a:hlinkClick r:id="rId8"/>
              </a:rPr>
              <a:t>https://spectrum.ieee.org/computing/hardware/the-ghosts-of-computers-past</a:t>
            </a:r>
            <a:endParaRPr lang="en-US" dirty="0"/>
          </a:p>
          <a:p>
            <a:r>
              <a:rPr lang="en-US" dirty="0">
                <a:hlinkClick r:id="rId9"/>
              </a:rPr>
              <a:t>https://www.smithsonianmag.com/innovation/douglas-engelbart-invented-future-180967498/</a:t>
            </a:r>
            <a:endParaRPr lang="en-US" dirty="0"/>
          </a:p>
          <a:p>
            <a:r>
              <a:rPr lang="en-US" dirty="0">
                <a:hlinkClick r:id="rId10"/>
              </a:rPr>
              <a:t>https://www.bbc.com/news/business-34639183</a:t>
            </a:r>
            <a:endParaRPr lang="en-US" dirty="0"/>
          </a:p>
          <a:p>
            <a:r>
              <a:rPr lang="en-US" dirty="0">
                <a:hlinkClick r:id="rId11"/>
              </a:rPr>
              <a:t>https://en.wikipedia.org/wiki/MS-DOS</a:t>
            </a:r>
            <a:endParaRPr lang="en-US" dirty="0"/>
          </a:p>
          <a:p>
            <a:r>
              <a:rPr lang="en-US" dirty="0">
                <a:hlinkClick r:id="rId12"/>
              </a:rPr>
              <a:t>https://microsoft.fandom.com/wiki/Windows_1.0</a:t>
            </a:r>
            <a:endParaRPr lang="en-US" dirty="0"/>
          </a:p>
          <a:p>
            <a:r>
              <a:rPr lang="en-US" dirty="0">
                <a:hlinkClick r:id="rId13"/>
              </a:rPr>
              <a:t>https://home.cern/science/computing/birth-web</a:t>
            </a:r>
            <a:endParaRPr lang="en-US" dirty="0"/>
          </a:p>
          <a:p>
            <a:r>
              <a:rPr lang="en-US" dirty="0">
                <a:hlinkClick r:id="rId14"/>
              </a:rPr>
              <a:t>http://content.time.com/time/covers/0,16641,19960219,00.html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0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478D5-095B-924C-A8DB-B2CFA8F9F3F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6" y="1267370"/>
            <a:ext cx="5103813" cy="44159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 slide rule, or Slipstick, was used for assisting with multiplication and division</a:t>
            </a:r>
          </a:p>
          <a:p>
            <a:r>
              <a:rPr lang="en-US" dirty="0"/>
              <a:t>Invented by William </a:t>
            </a:r>
            <a:r>
              <a:rPr lang="en-US" dirty="0" err="1"/>
              <a:t>Oughtred</a:t>
            </a:r>
            <a:r>
              <a:rPr lang="en-US" dirty="0"/>
              <a:t> in England in the 1600s  based on John Napier's discovery of logarithms.</a:t>
            </a:r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5CE56C1-719E-424A-96ED-C6153E4ED62E}"/>
              </a:ext>
            </a:extLst>
          </p:cNvPr>
          <p:cNvSpPr txBox="1">
            <a:spLocks/>
          </p:cNvSpPr>
          <p:nvPr/>
        </p:nvSpPr>
        <p:spPr>
          <a:xfrm>
            <a:off x="839786" y="346075"/>
            <a:ext cx="4768535" cy="703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The Slide Rule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F4F18E-9D98-034D-B416-5D363163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0425" r="20425"/>
          <a:stretch/>
        </p:blipFill>
        <p:spPr bwMode="auto">
          <a:xfrm>
            <a:off x="6583680" y="857270"/>
            <a:ext cx="4644390" cy="476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1DC8CE-0A1B-524C-AC7B-63BE65141655}"/>
              </a:ext>
            </a:extLst>
          </p:cNvPr>
          <p:cNvSpPr txBox="1"/>
          <p:nvPr/>
        </p:nvSpPr>
        <p:spPr>
          <a:xfrm>
            <a:off x="6583680" y="884807"/>
            <a:ext cx="3691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Photo credits: Mirko Tobias Schäfer</a:t>
            </a:r>
          </a:p>
        </p:txBody>
      </p:sp>
    </p:spTree>
    <p:extLst>
      <p:ext uri="{BB962C8B-B14F-4D97-AF65-F5344CB8AC3E}">
        <p14:creationId xmlns:p14="http://schemas.microsoft.com/office/powerpoint/2010/main" val="94381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478D5-095B-924C-A8DB-B2CFA8F9F3F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6" y="1267370"/>
            <a:ext cx="5103813" cy="44159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Blaise Pascal’s machine, La Pascaline, could add and subtract but never became popular</a:t>
            </a:r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5CE56C1-719E-424A-96ED-C6153E4ED62E}"/>
              </a:ext>
            </a:extLst>
          </p:cNvPr>
          <p:cNvSpPr txBox="1">
            <a:spLocks/>
          </p:cNvSpPr>
          <p:nvPr/>
        </p:nvSpPr>
        <p:spPr>
          <a:xfrm>
            <a:off x="839786" y="346075"/>
            <a:ext cx="4768535" cy="703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The Calculator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F4F18E-9D98-034D-B416-5D363163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3303" r="23303"/>
          <a:stretch/>
        </p:blipFill>
        <p:spPr bwMode="auto">
          <a:xfrm>
            <a:off x="6583680" y="857270"/>
            <a:ext cx="4644390" cy="476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23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0BC1-7B6B-2C4F-9C0C-03A9DA6E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456" y="320312"/>
            <a:ext cx="10515600" cy="3252621"/>
          </a:xfrm>
        </p:spPr>
        <p:txBody>
          <a:bodyPr>
            <a:normAutofit/>
          </a:bodyPr>
          <a:lstStyle/>
          <a:p>
            <a:r>
              <a:rPr lang="en-US" dirty="0"/>
              <a:t>I </a:t>
            </a:r>
            <a:r>
              <a:rPr lang="en-US" dirty="0" err="1"/>
              <a:t>haue</a:t>
            </a:r>
            <a:r>
              <a:rPr lang="en-US" dirty="0"/>
              <a:t> read the truest computer of Times, and the best Arithmetician that </a:t>
            </a:r>
            <a:r>
              <a:rPr lang="en-US" dirty="0" err="1"/>
              <a:t>euer</a:t>
            </a:r>
            <a:r>
              <a:rPr lang="en-US" dirty="0"/>
              <a:t> breathed, and he </a:t>
            </a:r>
            <a:r>
              <a:rPr lang="en-US" dirty="0" err="1"/>
              <a:t>reduceth</a:t>
            </a:r>
            <a:r>
              <a:rPr lang="en-US" dirty="0"/>
              <a:t> thy </a:t>
            </a:r>
            <a:r>
              <a:rPr lang="en-US" dirty="0" err="1"/>
              <a:t>dayes</a:t>
            </a:r>
            <a:r>
              <a:rPr lang="en-US" dirty="0"/>
              <a:t> into a short number.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446AF-4D89-D34B-BAB7-A4E245755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700" y="4069416"/>
            <a:ext cx="10743111" cy="150018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Richard Braithwaite, 1613</a:t>
            </a:r>
          </a:p>
          <a:p>
            <a:r>
              <a:rPr lang="en-US" dirty="0"/>
              <a:t>First use of the word ”computer”, referred to a person making calculations.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4A0CD-6DCF-294C-8A3D-E2DC6FB687EE}"/>
              </a:ext>
            </a:extLst>
          </p:cNvPr>
          <p:cNvSpPr txBox="1"/>
          <p:nvPr/>
        </p:nvSpPr>
        <p:spPr>
          <a:xfrm>
            <a:off x="168974" y="-439511"/>
            <a:ext cx="141096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C719F-7184-9645-8172-56A84F2CF948}"/>
              </a:ext>
            </a:extLst>
          </p:cNvPr>
          <p:cNvSpPr txBox="1"/>
          <p:nvPr/>
        </p:nvSpPr>
        <p:spPr>
          <a:xfrm>
            <a:off x="9753600" y="2028761"/>
            <a:ext cx="141096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bg2"/>
                </a:solidFill>
              </a:rPr>
              <a:t>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573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478D5-095B-924C-A8DB-B2CFA8F9F3F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6" y="1267370"/>
            <a:ext cx="5103813" cy="44159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Built by German polymath Gottfried Wilhelm Leibniz</a:t>
            </a:r>
          </a:p>
          <a:p>
            <a:r>
              <a:rPr lang="en-US" dirty="0"/>
              <a:t>“it is beneath the dignity of excellent men to waste their time in calculation when any peasant could do the work just as accurately with the aid of a machine.”</a:t>
            </a:r>
          </a:p>
          <a:p>
            <a:pPr marL="0" indent="0">
              <a:buNone/>
            </a:pPr>
            <a:r>
              <a:rPr lang="en-US" dirty="0"/>
              <a:t>	– Leibniz, 1685</a:t>
            </a:r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5CE56C1-719E-424A-96ED-C6153E4ED62E}"/>
              </a:ext>
            </a:extLst>
          </p:cNvPr>
          <p:cNvSpPr txBox="1">
            <a:spLocks/>
          </p:cNvSpPr>
          <p:nvPr/>
        </p:nvSpPr>
        <p:spPr>
          <a:xfrm>
            <a:off x="839786" y="346075"/>
            <a:ext cx="4768535" cy="703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The Step Reckoner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F4F18E-9D98-034D-B416-5D363163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7524" r="17524"/>
          <a:stretch/>
        </p:blipFill>
        <p:spPr bwMode="auto">
          <a:xfrm flipH="1">
            <a:off x="6583680" y="857270"/>
            <a:ext cx="4644390" cy="476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1DC8CE-0A1B-524C-AC7B-63BE65141655}"/>
              </a:ext>
            </a:extLst>
          </p:cNvPr>
          <p:cNvSpPr txBox="1"/>
          <p:nvPr/>
        </p:nvSpPr>
        <p:spPr>
          <a:xfrm>
            <a:off x="6583680" y="884807"/>
            <a:ext cx="3691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Photo credits: Mirko Tobias Schäfer</a:t>
            </a:r>
          </a:p>
        </p:txBody>
      </p:sp>
    </p:spTree>
    <p:extLst>
      <p:ext uri="{BB962C8B-B14F-4D97-AF65-F5344CB8AC3E}">
        <p14:creationId xmlns:p14="http://schemas.microsoft.com/office/powerpoint/2010/main" val="34476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478D5-095B-924C-A8DB-B2CFA8F9F3F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6" y="1267370"/>
            <a:ext cx="5103813" cy="44159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Calculations were carried out by </a:t>
            </a:r>
            <a:r>
              <a:rPr lang="en-US" dirty="0">
                <a:solidFill>
                  <a:schemeClr val="tx1"/>
                </a:solidFill>
              </a:rPr>
              <a:t>“human computers” 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5CE56C1-719E-424A-96ED-C6153E4ED62E}"/>
              </a:ext>
            </a:extLst>
          </p:cNvPr>
          <p:cNvSpPr txBox="1">
            <a:spLocks/>
          </p:cNvSpPr>
          <p:nvPr/>
        </p:nvSpPr>
        <p:spPr>
          <a:xfrm>
            <a:off x="839786" y="346075"/>
            <a:ext cx="4768535" cy="703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The Step Reckoner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F4F18E-9D98-034D-B416-5D363163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1548" b="11548"/>
          <a:stretch/>
        </p:blipFill>
        <p:spPr bwMode="auto">
          <a:xfrm>
            <a:off x="6583680" y="857270"/>
            <a:ext cx="4644390" cy="476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39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0CAC08-299E-1B46-940F-CBB94101EE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836612" y="1746253"/>
            <a:ext cx="4133594" cy="41335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D650F-4DE4-F24E-B898-84E2DFABB6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36895"/>
            <a:ext cx="5159375" cy="492614"/>
          </a:xfrm>
        </p:spPr>
        <p:txBody>
          <a:bodyPr/>
          <a:lstStyle/>
          <a:p>
            <a:r>
              <a:rPr lang="en-US" dirty="0"/>
              <a:t>The Loom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02480-2941-A441-AC32-4DE3A275C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6013" y="1136895"/>
            <a:ext cx="5159375" cy="492614"/>
          </a:xfrm>
        </p:spPr>
        <p:txBody>
          <a:bodyPr/>
          <a:lstStyle/>
          <a:p>
            <a:r>
              <a:rPr lang="en-US" dirty="0"/>
              <a:t>The Punch Cards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BC90C-260F-0A48-80F1-942E271BDC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96822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Punch Card System by J.M. </a:t>
            </a:r>
            <a:r>
              <a:rPr lang="en-US" dirty="0" err="1"/>
              <a:t>Jaquard</a:t>
            </a:r>
            <a:r>
              <a:rPr lang="en-US" dirty="0"/>
              <a:t> - 1801 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75B94B4E-565C-3648-A5C9-CB982A4597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94427" y="1629509"/>
            <a:ext cx="4386186" cy="42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96933"/>
      </p:ext>
    </p:extLst>
  </p:cSld>
  <p:clrMapOvr>
    <a:masterClrMapping/>
  </p:clrMapOvr>
</p:sld>
</file>

<file path=ppt/theme/theme1.xml><?xml version="1.0" encoding="utf-8"?>
<a:theme xmlns:a="http://schemas.openxmlformats.org/drawingml/2006/main" name="Chapman Red Lines Theme">
  <a:themeElements>
    <a:clrScheme name="Custom 2">
      <a:dk1>
        <a:srgbClr val="000000"/>
      </a:dk1>
      <a:lt1>
        <a:srgbClr val="000000"/>
      </a:lt1>
      <a:dk2>
        <a:srgbClr val="FEFFFF"/>
      </a:dk2>
      <a:lt2>
        <a:srgbClr val="A50034"/>
      </a:lt2>
      <a:accent1>
        <a:srgbClr val="A50034"/>
      </a:accent1>
      <a:accent2>
        <a:srgbClr val="00966C"/>
      </a:accent2>
      <a:accent3>
        <a:srgbClr val="009CA6"/>
      </a:accent3>
      <a:accent4>
        <a:srgbClr val="6E6159"/>
      </a:accent4>
      <a:accent5>
        <a:srgbClr val="DDCBA3"/>
      </a:accent5>
      <a:accent6>
        <a:srgbClr val="FFFFFF"/>
      </a:accent6>
      <a:hlink>
        <a:srgbClr val="009CA6"/>
      </a:hlink>
      <a:folHlink>
        <a:srgbClr val="231F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3_white" id="{7EBC9D31-4EB0-DE49-BA49-AF62ECC1C27C}" vid="{68113EC4-E98F-8E4C-A9DF-C76ABA941F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6128</TotalTime>
  <Words>1702</Words>
  <Application>Microsoft Macintosh PowerPoint</Application>
  <PresentationFormat>Widescreen</PresentationFormat>
  <Paragraphs>196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Georgia</vt:lpstr>
      <vt:lpstr>Chapman Red Lines Theme</vt:lpstr>
      <vt:lpstr>History of Computer Science </vt:lpstr>
      <vt:lpstr>PowerPoint Presentation</vt:lpstr>
      <vt:lpstr>PowerPoint Presentation</vt:lpstr>
      <vt:lpstr>PowerPoint Presentation</vt:lpstr>
      <vt:lpstr>PowerPoint Presentation</vt:lpstr>
      <vt:lpstr>I haue read the truest computer of Times, and the best Arithmetician that euer breathed, and he reduceth thy dayes into a short number.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Eiroa Lledo, Elia (Student)</cp:lastModifiedBy>
  <cp:revision>115</cp:revision>
  <cp:lastPrinted>2021-01-06T17:24:51Z</cp:lastPrinted>
  <dcterms:created xsi:type="dcterms:W3CDTF">2018-03-15T23:07:36Z</dcterms:created>
  <dcterms:modified xsi:type="dcterms:W3CDTF">2021-02-21T01:25:20Z</dcterms:modified>
</cp:coreProperties>
</file>